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2" r:id="rId1"/>
  </p:sldMasterIdLst>
  <p:notesMasterIdLst>
    <p:notesMasterId r:id="rId17"/>
  </p:notesMasterIdLst>
  <p:handoutMasterIdLst>
    <p:handoutMasterId r:id="rId18"/>
  </p:handoutMasterIdLst>
  <p:sldIdLst>
    <p:sldId id="267" r:id="rId2"/>
    <p:sldId id="268" r:id="rId3"/>
    <p:sldId id="269" r:id="rId4"/>
    <p:sldId id="265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71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070000"/>
    <a:srgbClr val="2C2C2C"/>
    <a:srgbClr val="363636"/>
    <a:srgbClr val="434343"/>
    <a:srgbClr val="2A2A2A"/>
    <a:srgbClr val="1C1C1C"/>
    <a:srgbClr val="000000"/>
    <a:srgbClr val="230000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7" autoAdjust="0"/>
    <p:restoredTop sz="95320" autoAdjust="0"/>
  </p:normalViewPr>
  <p:slideViewPr>
    <p:cSldViewPr snapToGrid="0">
      <p:cViewPr varScale="1">
        <p:scale>
          <a:sx n="87" d="100"/>
          <a:sy n="87" d="100"/>
        </p:scale>
        <p:origin x="90" y="17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310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58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800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598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88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435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22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47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900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07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AC5-0A42-48EE-97A7-5BB7195DA76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7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2A4E-7A2B-4095-8E0F-C32C212E08F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045B-1BC1-4BD0-83FD-1BA3D8CFDA6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5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520A-A21B-4201-BAE1-0557F773FC8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5F60-033A-4022-9B20-692797884F0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70318-05FA-4B09-B4CE-8DCC604F73E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9B1-7704-4589-8DC7-C47E564A6BB2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3CE7-C7B3-4E2C-B17D-6E3CE491DBD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9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9FA3-412A-4491-87E0-A1AC65D6595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4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B51B-DAF2-4495-946A-86BC9BD46F8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13FF-0B8B-4ACA-A732-F314F20841F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6AD72-F478-4986-B809-060A9EDA7CD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8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>
                <a:solidFill>
                  <a:srgbClr val="113947"/>
                </a:solidFill>
                <a:latin typeface="+mj-ea"/>
              </a:rPr>
            </a:br>
            <a:r>
              <a:rPr lang="en-US" altLang="ko-KR" sz="4400" b="1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37" y="371966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 dirty="0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 dirty="0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 dirty="0" err="1">
                <a:solidFill>
                  <a:srgbClr val="113947"/>
                </a:solidFill>
              </a:rPr>
              <a:t>백동민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김용욱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김종연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봉세연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이규복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11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ver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000" b="1">
                <a:solidFill>
                  <a:srgbClr val="113947"/>
                </a:solidFill>
                <a:latin typeface="Calibri" panose="020F0502020204030204"/>
                <a:ea typeface="맑은 고딕" panose="020B0503020000020004" pitchFamily="50" charset="-127"/>
              </a:rPr>
              <a:t>1.0.0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(2/5)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사용자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54932" y="521752"/>
          <a:ext cx="11588432" cy="5860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875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91857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969661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44315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63860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21086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2184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233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계좌 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224735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신용대출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대출 한도를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신용점수에 따라 대출금액과 이자율이 결정된다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첫 신용점수는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점으로 시작한다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상환 시 점수는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연체시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날마다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달마다 </a:t>
                      </a:r>
                      <a:r>
                        <a:rPr lang="ko-KR" altLang="en-US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한번이라도 단풍은행을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이용했을 시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달에 이용 기록이 없다면 날마다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기간에 따라 이자 감면율이 결정된다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대출금 한도를 출력하고 대출금을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납입정보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거치 기간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납입일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거래정보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거치기간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납입일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현금 정산 화면을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사용자가 현금을 확인하는 화면을 출력한 뒤에 파일 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118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상품 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상품을 선정한다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추천할 예금목록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일반예금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정기예금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선택 시 해당 계좌의 예금 상품을 변경한다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변경 안내와 변경된 계좌 정보를 출력한 뒤에 파일서버에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102896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상품 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상품을 선정한다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추천할 적금목록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정기적금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목표형적금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 선택 시 해당 계좌의 적금 상품을 변경한다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변경 안내와 변경된 계좌 정보를 출력한 뒤에 파일서버에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45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우대고객 여부를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총 통장 잔액이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억이상일경우</a:t>
                      </a: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단풍은행에서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거래가 지속적으로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개월 이상 사용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달에 한번이상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사용자</a:t>
                      </a:r>
                      <a:b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우대고객이라면 혜택을 출력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 고객이라면 우대 고객 조건을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422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혜택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우대고객의 혜택을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29CAF7-954D-4075-B351-2300425C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8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(3/5)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관리자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0947" y="521752"/>
          <a:ext cx="11582421" cy="572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411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858882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217234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8383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8041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60470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62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관리자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전체 고객 목록을 출력하고 상세 확인할 고객을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상세 확인할 고객을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830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전체 고객 목록을 출력하고 수정할 고객을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선택된 고객을 수정한다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수정을 적용할지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수정된 고객 목록을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709078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계좌 생성 화면을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171450" indent="-171450" algn="l" fontAlgn="ctr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계좌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생성중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인증번호는 생략한다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생성된 계좌 정보를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472525"/>
                  </a:ext>
                </a:extLst>
              </a:tr>
              <a:tr h="10830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보유 현금 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현재 은행이 보유한 현금을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597792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 흐름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현재 은행의 월별 입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출금량과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월별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현금량을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13777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0D975-B921-4428-984A-15B3602C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7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(4/5)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시스템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60947" y="521752"/>
          <a:ext cx="11582421" cy="5528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411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90315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085801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8383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8041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60470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미거래</a:t>
                      </a:r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계좌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 시 마지막 거래내역을 조회해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년간 거래가 없는 계좌를 휴면계좌로 전환한다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마지막 거래내역이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 이라면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 부터 계좌가 정지된다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8708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보이스피싱 예방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이상의 금액이 입금된 경우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 동안 계좌를 동결시킨다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687874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 제한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회 이용 시 최소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이상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이하이며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일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원까지 출금할 수 있다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514909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 제한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회 최소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원 이상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이하이며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일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3,000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원까지 이체 가능하다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99125"/>
                  </a:ext>
                </a:extLst>
              </a:tr>
              <a:tr h="8708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신용점수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최초 신용점수는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점으로 시작한다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달마다 </a:t>
                      </a:r>
                      <a:r>
                        <a:rPr lang="ko-KR" altLang="en-US" sz="92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한번이라도 단풍은행을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이용했을 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대출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적금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)5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달에 이용 기록이 없다면 날마다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우대고객의 경우 대출 연체시를 제외하고 신용도가 떨어지지 않는다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대출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상환시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점수는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281655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이자율 계산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지정된 이자율에 따른다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보통예금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0.1%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정기예금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2.4%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정기적금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3.1%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자유적금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3.3%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960425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2D896-E4A3-43F9-8F5B-98391BAF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1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(5/5)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시스템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54932" y="521752"/>
          <a:ext cx="11588434" cy="5528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126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89286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084673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7657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759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52096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32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대출한도 계산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모든 계좌 잔액에 따라 대출 한도를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라이언의 신용도는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이고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2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개의 예금계좌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개의 적금계좌가 있으며 각각 잔액이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600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2000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만원이면 대출 한도는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4000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만원이다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44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입력받은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사용자의 이름과 계좌번호를 토대로 입금과 출금 패턴을 분석하여 알맞은 상품을 추천한다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매달 잔액이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70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이상 남는 계좌의 계좌번호가 입력되면 매달 정기적금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(50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/2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을 추천한다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40083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통계 및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별로 은행의 현금 흐름을 파악한다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입금량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잔액 량 등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),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위의 자료들을 리스트로 저장하고 이를 토대로 그래프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막대 및 꺾은선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를 그린다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45332"/>
                  </a:ext>
                </a:extLst>
              </a:tr>
              <a:tr h="1044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우대고객기준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조건에 모두 해당하는 고객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 중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조건에만 해당하는 고객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어떤 조건도 해당하지 않는 고객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87316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 혜택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이체를 제외한 출금 형태에 대해서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0.5%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할인된다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Ex.20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만원이 출금되지만 잔액은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원 덜 차감된다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연체를 제외하고 신용도가 떨어지지 않는다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타행 은행과의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거래시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수수료가 없다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신용 대출 시 이자율이 낮아진다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감면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1%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감면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783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EB83A-105B-41D4-8EBD-CF4A7BBA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7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</a:t>
            </a:r>
            <a:r>
              <a:rPr kumimoji="0" lang="en-US" altLang="ko-KR" sz="1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Q&amp;A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9DB82-CF2B-44B4-916F-3B5C99E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107DA3-D637-4DC6-A76D-04004844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04022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차 수정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0.9.1)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1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정보구조도 및 흐름도 관리자 부분 추가 및 </a:t>
                      </a:r>
                      <a:r>
                        <a:rPr lang="ko-KR" altLang="en-US" sz="1100" b="1" baseline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전체 분할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030CC5-A855-414E-BABE-339A24C4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A760D9-37B7-45E6-B029-D7E3D389A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b="71843"/>
          <a:stretch/>
        </p:blipFill>
        <p:spPr>
          <a:xfrm>
            <a:off x="0" y="1848309"/>
            <a:ext cx="12192000" cy="8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5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488304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prstClr val="white">
                        <a:lumMod val="75000"/>
                      </a:prstClr>
                    </a:gs>
                    <a:gs pos="69000">
                      <a:prstClr val="white">
                        <a:lumMod val="85000"/>
                      </a:prstClr>
                    </a:gs>
                    <a:gs pos="26000">
                      <a:prstClr val="white"/>
                    </a:gs>
                    <a:gs pos="41000">
                      <a:prstClr val="white">
                        <a:lumMod val="9500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02</a:t>
            </a:r>
            <a:endParaRPr kumimoji="0" lang="ko-KR" altLang="en-US" sz="96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prstClr val="white">
                      <a:lumMod val="75000"/>
                    </a:prstClr>
                  </a:gs>
                  <a:gs pos="69000">
                    <a:prstClr val="white">
                      <a:lumMod val="85000"/>
                    </a:prstClr>
                  </a:gs>
                  <a:gs pos="26000">
                    <a:prstClr val="white"/>
                  </a:gs>
                  <a:gs pos="41000">
                    <a:prstClr val="white">
                      <a:lumMod val="9500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183644"/>
            <a:ext cx="57579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Software Requirements Specification</a:t>
            </a:r>
            <a:endParaRPr kumimoji="0" lang="ko-KR" altLang="en-US" sz="44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7" y="277141"/>
            <a:ext cx="566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457200" latinLnBrk="0">
              <a:defRPr/>
            </a:pP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요구사항 목록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    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|     </a:t>
            </a: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정보구조도 및 흐름도     </a:t>
            </a:r>
            <a:r>
              <a:rPr lang="en-US" altLang="ko-KR" sz="1050" b="1">
                <a:solidFill>
                  <a:srgbClr val="113947"/>
                </a:solidFill>
                <a:latin typeface="+mn-ea"/>
              </a:rPr>
              <a:t>|</a:t>
            </a: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    </a:t>
            </a:r>
            <a:r>
              <a:rPr lang="en-US" altLang="ko-KR" sz="1050" b="1">
                <a:solidFill>
                  <a:srgbClr val="113947"/>
                </a:solidFill>
                <a:latin typeface="+mn-ea"/>
              </a:rPr>
              <a:t>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기능정의 목록    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|     Q&amp;A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22555" y="3367881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 입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출금 관리를 위한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프로그램 개발</a:t>
            </a: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550013" y="4653136"/>
            <a:ext cx="17281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관리자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010423" y="4456329"/>
            <a:ext cx="17281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 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관리자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시스템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545F12-0A71-4B58-95BC-208D33CBA2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38" y="1124744"/>
            <a:ext cx="5323722" cy="475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6F413-AAA5-4D06-8E58-60466A0047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F6361D-9B3E-468B-BF19-D5CC984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07CE78-912F-4C95-B7F6-C42ABD852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45" y="4096786"/>
            <a:ext cx="426977" cy="4269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574D6-B142-4B9C-889E-64E733730D75}"/>
              </a:ext>
            </a:extLst>
          </p:cNvPr>
          <p:cNvSpPr/>
          <p:nvPr/>
        </p:nvSpPr>
        <p:spPr>
          <a:xfrm>
            <a:off x="2462147" y="4660304"/>
            <a:ext cx="1429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IA · Flow Chart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54B77E-4643-473B-BCDA-C71544B65A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5" y="4101479"/>
            <a:ext cx="426977" cy="426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26C401-18DB-4B00-B5F2-81EDE1B7694B}"/>
              </a:ext>
            </a:extLst>
          </p:cNvPr>
          <p:cNvSpPr txBox="1"/>
          <p:nvPr/>
        </p:nvSpPr>
        <p:spPr>
          <a:xfrm>
            <a:off x="2278206" y="5107250"/>
            <a:ext cx="1729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정보구조도</a:t>
            </a:r>
            <a:endParaRPr lang="en-US" altLang="ko-KR" sz="1000" b="1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흐름도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BCC2AB-497F-435D-BD8F-4933F729A441}"/>
              </a:ext>
            </a:extLst>
          </p:cNvPr>
          <p:cNvSpPr/>
          <p:nvPr/>
        </p:nvSpPr>
        <p:spPr>
          <a:xfrm>
            <a:off x="7058231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04F446D-0D2D-4908-9593-3BE76C06C6A0}"/>
              </a:ext>
            </a:extLst>
          </p:cNvPr>
          <p:cNvSpPr/>
          <p:nvPr/>
        </p:nvSpPr>
        <p:spPr>
          <a:xfrm>
            <a:off x="1462308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B7DD4-5D00-4263-8EC8-9ABDA18FF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52" y="1022663"/>
            <a:ext cx="726182" cy="726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3033B-6244-40CA-9B46-D06E5FB5C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21" y="1022663"/>
            <a:ext cx="726182" cy="726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803829-589F-41C2-9B23-2A05CAA40871}"/>
              </a:ext>
            </a:extLst>
          </p:cNvPr>
          <p:cNvSpPr txBox="1"/>
          <p:nvPr/>
        </p:nvSpPr>
        <p:spPr>
          <a:xfrm>
            <a:off x="2474666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113947"/>
                </a:solidFill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C03C3-049D-73D8-EDE7-362C691F818B}"/>
              </a:ext>
            </a:extLst>
          </p:cNvPr>
          <p:cNvSpPr txBox="1"/>
          <p:nvPr/>
        </p:nvSpPr>
        <p:spPr>
          <a:xfrm>
            <a:off x="7789897" y="2592337"/>
            <a:ext cx="1951475" cy="2918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 정보 수정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 추가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보유 현금 현황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현금 흐름 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프로그램 종료</a:t>
            </a:r>
            <a:endParaRPr lang="ko-KR" altLang="en-US" sz="14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4B511-0627-4D06-98E3-FC33D65E33F3}"/>
              </a:ext>
            </a:extLst>
          </p:cNvPr>
          <p:cNvSpPr txBox="1"/>
          <p:nvPr/>
        </p:nvSpPr>
        <p:spPr>
          <a:xfrm>
            <a:off x="2193973" y="2339729"/>
            <a:ext cx="1951475" cy="340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계좌관리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입 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· </a:t>
            </a: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출금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이체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신용대출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상품 추천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우대고객 여부확인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우대고객 혜택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84990-9229-4796-84C0-DE5FAA87F0AA}"/>
              </a:ext>
            </a:extLst>
          </p:cNvPr>
          <p:cNvSpPr txBox="1"/>
          <p:nvPr/>
        </p:nvSpPr>
        <p:spPr>
          <a:xfrm>
            <a:off x="8086761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113947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58645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(1/4)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63880-0B77-4E96-8AA8-DBA56C4916F5}"/>
              </a:ext>
            </a:extLst>
          </p:cNvPr>
          <p:cNvSpPr txBox="1"/>
          <p:nvPr/>
        </p:nvSpPr>
        <p:spPr>
          <a:xfrm>
            <a:off x="4751801" y="1971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정보구조도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E9E50-2315-4597-A2AC-48203E0D7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272"/>
            <a:ext cx="12192000" cy="4941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249F8-4B4D-4840-A3BD-714B5AD0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2854568" y="1682261"/>
            <a:ext cx="263769" cy="146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EE041-41EE-4AF6-BD22-D0226E782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009290" y="1682257"/>
            <a:ext cx="263769" cy="146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562A21-1059-4F6F-B372-CDABA725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5167493" y="1684638"/>
            <a:ext cx="263769" cy="146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CC85FA-D81A-4CB4-A65A-87B4F4868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343830" y="1684638"/>
            <a:ext cx="263769" cy="1465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976C87-4282-418C-90FF-7E6C61D10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7522548" y="1684638"/>
            <a:ext cx="263769" cy="146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5D7F3-ABDF-443B-87CB-1DE018410E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8734604" y="1684637"/>
            <a:ext cx="263769" cy="146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5DB656-C959-4136-B54B-FA7D28310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536635" y="4010569"/>
            <a:ext cx="263769" cy="1465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E8984B-2488-4968-9183-19456586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3349527" y="4008188"/>
            <a:ext cx="263769" cy="1465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353C5C-3FDB-43B7-9935-F40735397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585396" y="4010569"/>
            <a:ext cx="263769" cy="146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4157D-2DEF-4954-B091-9D6AFB6B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838081" y="4012950"/>
            <a:ext cx="263769" cy="1465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093D67-FC7D-4231-A106-F25DA93F2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9123571" y="4010568"/>
            <a:ext cx="263769" cy="1465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7FECC1-C5DF-420A-ACB3-16811562B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0278477" y="4012949"/>
            <a:ext cx="263769" cy="146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D066CF-0B86-475B-9082-29FCD63BD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1433383" y="4012950"/>
            <a:ext cx="263769" cy="146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971116-F336-49A0-BB06-4B0FFCF5B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9699833" y="5167856"/>
            <a:ext cx="263769" cy="146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8C24F6-B952-4C42-81A4-4AABA857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7389558" y="5166020"/>
            <a:ext cx="263769" cy="146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AF5A8D-778D-41B9-9B4A-70D9ACFE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6" t="82740" r="27720" b="13346"/>
          <a:stretch/>
        </p:blipFill>
        <p:spPr>
          <a:xfrm>
            <a:off x="8549055" y="5121697"/>
            <a:ext cx="263770" cy="1934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BDF1FF-E68A-4219-8EAB-F7B2AF16D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318276" y="5168600"/>
            <a:ext cx="263769" cy="1465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07675C-E4F7-4D91-BD97-1EB119D0E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5165112" y="5166219"/>
            <a:ext cx="263769" cy="1465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2BA198-B75B-4A16-818F-755DE5C98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091889" y="5166020"/>
            <a:ext cx="263769" cy="146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5E39D7-F6C4-4A9A-B5E3-4FD2CD7AE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2608370" y="5166020"/>
            <a:ext cx="263769" cy="1465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F1782D-DBDA-4175-81C2-AABDE30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535147" y="5166020"/>
            <a:ext cx="263769" cy="1465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151D3E-C85E-4A3E-AEF7-452C81172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61924" y="5166020"/>
            <a:ext cx="263769" cy="1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5D06-D7D4-407D-AAE9-8DC94257B7B6}"/>
              </a:ext>
            </a:extLst>
          </p:cNvPr>
          <p:cNvSpPr txBox="1"/>
          <p:nvPr/>
        </p:nvSpPr>
        <p:spPr>
          <a:xfrm>
            <a:off x="2916618" y="5913259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사용자 흐름도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610-FA51-42C3-9E3A-0F86C5F381E6}"/>
              </a:ext>
            </a:extLst>
          </p:cNvPr>
          <p:cNvSpPr txBox="1"/>
          <p:nvPr/>
        </p:nvSpPr>
        <p:spPr>
          <a:xfrm>
            <a:off x="9015047" y="5913259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관리자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(2/4)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전체 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F191E-E0A8-EC6A-54C4-2C637267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29" y="2116929"/>
            <a:ext cx="1038440" cy="700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5E76C1-E5A3-DCBB-45F4-EC3D18D2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69"/>
          <a:stretch/>
        </p:blipFill>
        <p:spPr>
          <a:xfrm>
            <a:off x="10272497" y="3200989"/>
            <a:ext cx="1081303" cy="5994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C5555-34EA-BAB8-C037-808F2578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97" y="2700930"/>
            <a:ext cx="1081303" cy="700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11C4CB-D26C-42D8-9F55-C9F72525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663"/>
            <a:ext cx="12192000" cy="4954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4D615A-C0EE-4A87-A283-D4A6C0B61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5" t="7560" r="15798" b="87701"/>
          <a:stretch/>
        </p:blipFill>
        <p:spPr>
          <a:xfrm>
            <a:off x="5265868" y="1132166"/>
            <a:ext cx="5003226" cy="23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5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5D06-D7D4-407D-AAE9-8DC94257B7B6}"/>
              </a:ext>
            </a:extLst>
          </p:cNvPr>
          <p:cNvSpPr txBox="1"/>
          <p:nvPr/>
        </p:nvSpPr>
        <p:spPr>
          <a:xfrm>
            <a:off x="5291127" y="5960162"/>
            <a:ext cx="17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사용자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(3/4)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사용자 흐름도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51A4C-8EB3-41AA-9C72-85B21693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4" y="664595"/>
            <a:ext cx="10978672" cy="51483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C486BE-E6D9-4E56-96E2-2E9EF28D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68" t="7952" b="86929"/>
          <a:stretch/>
        </p:blipFill>
        <p:spPr>
          <a:xfrm>
            <a:off x="8276216" y="844475"/>
            <a:ext cx="3132420" cy="2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2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CBC88DC-333B-4040-95AD-0FF93B962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6" t="13590" b="29970"/>
          <a:stretch/>
        </p:blipFill>
        <p:spPr>
          <a:xfrm>
            <a:off x="3048021" y="1248722"/>
            <a:ext cx="6479689" cy="46745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610-FA51-42C3-9E3A-0F86C5F381E6}"/>
              </a:ext>
            </a:extLst>
          </p:cNvPr>
          <p:cNvSpPr txBox="1"/>
          <p:nvPr/>
        </p:nvSpPr>
        <p:spPr>
          <a:xfrm>
            <a:off x="5246715" y="6178195"/>
            <a:ext cx="169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관리자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(4/4)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관리자 흐름도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7A604-716B-4532-A590-8CEA17E54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6" b="91677"/>
          <a:stretch/>
        </p:blipFill>
        <p:spPr>
          <a:xfrm>
            <a:off x="3048022" y="562859"/>
            <a:ext cx="6479689" cy="6893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15501F-D15D-4127-BAFC-0B9E71646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07" r="21810" b="20785"/>
          <a:stretch/>
        </p:blipFill>
        <p:spPr>
          <a:xfrm>
            <a:off x="656137" y="616913"/>
            <a:ext cx="5026836" cy="5610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0C47E2-044D-44EE-B1C7-C614573B2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1" t="1032" r="24742" b="89758"/>
          <a:stretch/>
        </p:blipFill>
        <p:spPr>
          <a:xfrm>
            <a:off x="5418297" y="800630"/>
            <a:ext cx="896442" cy="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0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(1/5)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79AE1-CFEA-45C5-8695-890D360207E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사용자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/>
        </p:nvGraphicFramePr>
        <p:xfrm>
          <a:off x="353386" y="505780"/>
          <a:ext cx="11581940" cy="6060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86107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848953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계좌 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235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계좌관리 기능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생성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입력받아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계좌 번호를 생성하고 정보를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정보는 이름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전화번호를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번호를 발급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받고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번호를 입력한다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선택받고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비밀번호를 설정한다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저장하는 정보는 이름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전화번호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생성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비밀번호이다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계좌번호는 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은행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일련번호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로 생성한다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유형은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012(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021(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 있고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은행 번호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068,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일련번호는 랜덤 숫자로 설정된다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284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계좌관리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조회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계좌와 일치하는 정보를 파일 서버에서 가져와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사용자가 계좌를 조회했을 때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정보 일부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가 표시된다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조회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7284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계좌관리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해지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입력받아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파일 서버에 </a:t>
                      </a:r>
                      <a:r>
                        <a:rPr lang="ko-KR" altLang="en-US" sz="92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정보와 일치하는지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확인한다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정보는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인증 번호를 발급받고 인증 번호를 입력한다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정보와 파일 서버 정보가 일치 시 계좌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해지한다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97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입금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 후의 계좌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897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출금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 후의 계좌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출력한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  <a:tr h="1066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이체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수금인의 계좌 번호 그리고 사용자의 비밀번호를 </a:t>
                      </a:r>
                      <a:r>
                        <a:rPr lang="ko-KR" altLang="en-US" sz="920" b="1" u="none" strike="noStrike" kern="1200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입력받는다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수금인의 정보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이름과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출력하고 이체 확인을 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이체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 후의 계좌 잔액을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송금인 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송금액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수금인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출력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602902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037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Words>1131</Words>
  <Application>Microsoft Office PowerPoint</Application>
  <PresentationFormat>와이드스크린</PresentationFormat>
  <Paragraphs>334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HY견고딕</vt:lpstr>
      <vt:lpstr>맑은 고딕</vt:lpstr>
      <vt:lpstr>Arial</vt:lpstr>
      <vt:lpstr>Calibri</vt:lpstr>
      <vt:lpstr>Calibri Light</vt:lpstr>
      <vt:lpstr>1_Office 테마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1837</cp:revision>
  <dcterms:created xsi:type="dcterms:W3CDTF">2019-01-17T10:29:08Z</dcterms:created>
  <dcterms:modified xsi:type="dcterms:W3CDTF">2023-08-18T06:46:35Z</dcterms:modified>
  <cp:version/>
</cp:coreProperties>
</file>